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5"/>
  </p:notesMasterIdLst>
  <p:sldIdLst>
    <p:sldId id="273" r:id="rId2"/>
    <p:sldId id="274" r:id="rId3"/>
    <p:sldId id="322" r:id="rId4"/>
    <p:sldId id="316" r:id="rId5"/>
    <p:sldId id="277" r:id="rId6"/>
    <p:sldId id="320" r:id="rId7"/>
    <p:sldId id="317" r:id="rId8"/>
    <p:sldId id="318" r:id="rId9"/>
    <p:sldId id="321" r:id="rId10"/>
    <p:sldId id="281" r:id="rId11"/>
    <p:sldId id="319" r:id="rId12"/>
    <p:sldId id="282" r:id="rId13"/>
    <p:sldId id="315" r:id="rId14"/>
  </p:sldIdLst>
  <p:sldSz cx="6859588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41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807" autoAdjust="0"/>
  </p:normalViewPr>
  <p:slideViewPr>
    <p:cSldViewPr snapToGrid="0">
      <p:cViewPr>
        <p:scale>
          <a:sx n="125" d="100"/>
          <a:sy n="125" d="100"/>
        </p:scale>
        <p:origin x="2059" y="254"/>
      </p:cViewPr>
      <p:guideLst>
        <p:guide orient="horz" pos="1620"/>
        <p:guide pos="4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Rau" userId="122ed023-10ac-44cd-a965-955e46ad430f" providerId="ADAL" clId="{B4ECD4AD-78B2-43CE-84E4-9959ECEB3701}"/>
    <pc:docChg chg="custSel modSld">
      <pc:chgData name="Gabriel Rau" userId="122ed023-10ac-44cd-a965-955e46ad430f" providerId="ADAL" clId="{B4ECD4AD-78B2-43CE-84E4-9959ECEB3701}" dt="2021-03-29T13:04:37.113" v="84" actId="20577"/>
      <pc:docMkLst>
        <pc:docMk/>
      </pc:docMkLst>
      <pc:sldChg chg="modSp mod">
        <pc:chgData name="Gabriel Rau" userId="122ed023-10ac-44cd-a965-955e46ad430f" providerId="ADAL" clId="{B4ECD4AD-78B2-43CE-84E4-9959ECEB3701}" dt="2021-03-29T13:04:37.113" v="84" actId="20577"/>
        <pc:sldMkLst>
          <pc:docMk/>
          <pc:sldMk cId="308759537" sldId="273"/>
        </pc:sldMkLst>
        <pc:spChg chg="mod">
          <ac:chgData name="Gabriel Rau" userId="122ed023-10ac-44cd-a965-955e46ad430f" providerId="ADAL" clId="{B4ECD4AD-78B2-43CE-84E4-9959ECEB3701}" dt="2021-03-29T13:04:21.226" v="39" actId="20577"/>
          <ac:spMkLst>
            <pc:docMk/>
            <pc:sldMk cId="308759537" sldId="273"/>
            <ac:spMk id="3" creationId="{00000000-0000-0000-0000-000000000000}"/>
          </ac:spMkLst>
        </pc:spChg>
        <pc:spChg chg="mod">
          <ac:chgData name="Gabriel Rau" userId="122ed023-10ac-44cd-a965-955e46ad430f" providerId="ADAL" clId="{B4ECD4AD-78B2-43CE-84E4-9959ECEB3701}" dt="2021-03-29T13:04:37.113" v="84" actId="20577"/>
          <ac:spMkLst>
            <pc:docMk/>
            <pc:sldMk cId="308759537" sldId="273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29.03.2021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5102"/>
          <a:stretch/>
        </p:blipFill>
        <p:spPr>
          <a:xfrm>
            <a:off x="85667" y="2714633"/>
            <a:ext cx="6700085" cy="2033716"/>
          </a:xfrm>
          <a:prstGeom prst="rect">
            <a:avLst/>
          </a:prstGeom>
        </p:spPr>
      </p:pic>
      <p:sp>
        <p:nvSpPr>
          <p:cNvPr id="14" name="Bildplatzhalter 4"/>
          <p:cNvSpPr>
            <a:spLocks noGrp="1"/>
          </p:cNvSpPr>
          <p:nvPr>
            <p:ph type="pic" sz="quarter" idx="10"/>
          </p:nvPr>
        </p:nvSpPr>
        <p:spPr>
          <a:xfrm>
            <a:off x="85667" y="2717144"/>
            <a:ext cx="6697809" cy="2031205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endParaRPr lang="de-DE" dirty="0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0052" y="4826112"/>
            <a:ext cx="12957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833" y="4895776"/>
            <a:ext cx="3107370" cy="12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30" noProof="0" dirty="0"/>
              <a:t>KIT – Die Forschungsuniversität in der Helmholtz-Gemeinschaft</a:t>
            </a:r>
            <a:endParaRPr lang="en-US" sz="830" noProof="0" dirty="0"/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74146" y="1445896"/>
            <a:ext cx="6394898" cy="28511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266669" indent="0">
              <a:buFont typeface="Arial" panose="020B0604020202020204" pitchFamily="34" charset="0"/>
              <a:buNone/>
              <a:defRPr sz="1950" b="1"/>
            </a:lvl2pPr>
            <a:lvl3pPr marL="538100" indent="0">
              <a:buFont typeface="Arial" panose="020B0604020202020204" pitchFamily="34" charset="0"/>
              <a:buNone/>
              <a:defRPr sz="1950" b="1"/>
            </a:lvl3pPr>
            <a:lvl4pPr marL="804769" indent="0">
              <a:buFont typeface="Arial" panose="020B0604020202020204" pitchFamily="34" charset="0"/>
              <a:buNone/>
              <a:defRPr sz="1950" b="1"/>
            </a:lvl4pPr>
            <a:lvl5pPr marL="1076199" indent="0">
              <a:buFont typeface="Arial" panose="020B0604020202020204" pitchFamily="34" charset="0"/>
              <a:buNone/>
              <a:defRPr sz="1950" b="1"/>
            </a:lvl5pPr>
          </a:lstStyle>
          <a:p>
            <a:pPr lvl="0"/>
            <a:r>
              <a:rPr lang="de-DE" dirty="0"/>
              <a:t>Folientitel: Arial 24pt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274146" y="1967869"/>
            <a:ext cx="638823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 i="0" baseline="0"/>
            </a:lvl1pPr>
            <a:lvl2pPr marL="266669" indent="0">
              <a:buFont typeface="Arial" panose="020B0604020202020204" pitchFamily="34" charset="0"/>
              <a:buNone/>
              <a:defRPr sz="1350" b="1" i="0"/>
            </a:lvl2pPr>
            <a:lvl3pPr marL="538100" indent="0">
              <a:buFont typeface="Arial" panose="020B0604020202020204" pitchFamily="34" charset="0"/>
              <a:buNone/>
              <a:defRPr sz="1350" b="1" i="0"/>
            </a:lvl3pPr>
            <a:lvl4pPr marL="804769" indent="0">
              <a:buFont typeface="Arial" panose="020B0604020202020204" pitchFamily="34" charset="0"/>
              <a:buNone/>
              <a:defRPr sz="1350" b="1" i="0"/>
            </a:lvl4pPr>
            <a:lvl5pPr marL="1076199" indent="0">
              <a:buFont typeface="Arial" panose="020B0604020202020204" pitchFamily="34" charset="0"/>
              <a:buNone/>
              <a:defRPr sz="1350" b="1" i="0"/>
            </a:lvl5pPr>
          </a:lstStyle>
          <a:p>
            <a:pPr lvl="0"/>
            <a:r>
              <a:rPr lang="de-DE" dirty="0"/>
              <a:t>Unterzeile: Arial 16pt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5" y="359527"/>
            <a:ext cx="1633994" cy="7524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33040"/>
          <a:stretch/>
        </p:blipFill>
        <p:spPr>
          <a:xfrm>
            <a:off x="83391" y="2724017"/>
            <a:ext cx="6693643" cy="204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2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29.03.2021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685958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3"/>
            <a:ext cx="6859588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29.03.2021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903" y="1188000"/>
            <a:ext cx="3662580" cy="3209146"/>
          </a:xfrm>
        </p:spPr>
        <p:txBody>
          <a:bodyPr/>
          <a:lstStyle>
            <a:lvl1pPr>
              <a:defRPr sz="1125"/>
            </a:lvl1pPr>
            <a:lvl2pPr>
              <a:defRPr sz="1012"/>
            </a:lvl2pPr>
            <a:lvl3pPr>
              <a:defRPr sz="900"/>
            </a:lvl3pPr>
            <a:lvl4pPr>
              <a:defRPr sz="900"/>
            </a:lvl4pPr>
            <a:lvl5pPr marL="807364" indent="0">
              <a:buNone/>
              <a:defRPr sz="900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0112" y="1188001"/>
            <a:ext cx="2384779" cy="3209146"/>
          </a:xfrm>
        </p:spPr>
        <p:txBody>
          <a:bodyPr/>
          <a:lstStyle>
            <a:lvl1pPr marL="0" indent="0">
              <a:buNone/>
              <a:defRPr sz="900"/>
            </a:lvl1pPr>
            <a:lvl2pPr marL="257213" indent="0">
              <a:buNone/>
              <a:defRPr sz="787"/>
            </a:lvl2pPr>
            <a:lvl3pPr marL="514427" indent="0">
              <a:buNone/>
              <a:defRPr sz="675"/>
            </a:lvl3pPr>
            <a:lvl4pPr marL="771640" indent="0">
              <a:buNone/>
              <a:defRPr sz="562"/>
            </a:lvl4pPr>
            <a:lvl5pPr marL="1028855" indent="0">
              <a:buNone/>
              <a:defRPr sz="562"/>
            </a:lvl5pPr>
            <a:lvl6pPr marL="1286068" indent="0">
              <a:buNone/>
              <a:defRPr sz="562"/>
            </a:lvl6pPr>
            <a:lvl7pPr marL="1543281" indent="0">
              <a:buNone/>
              <a:defRPr sz="562"/>
            </a:lvl7pPr>
            <a:lvl8pPr marL="1800495" indent="0">
              <a:buNone/>
              <a:defRPr sz="562"/>
            </a:lvl8pPr>
            <a:lvl9pPr marL="2057709" indent="0">
              <a:buNone/>
              <a:defRPr sz="562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29.03.2021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3258" y="468663"/>
            <a:ext cx="4104414" cy="3112861"/>
          </a:xfrm>
        </p:spPr>
        <p:txBody>
          <a:bodyPr anchor="t"/>
          <a:lstStyle>
            <a:lvl1pPr marL="0" indent="0">
              <a:buNone/>
              <a:defRPr sz="1801"/>
            </a:lvl1pPr>
            <a:lvl2pPr marL="257213" indent="0">
              <a:buNone/>
              <a:defRPr sz="1576"/>
            </a:lvl2pPr>
            <a:lvl3pPr marL="514427" indent="0">
              <a:buNone/>
              <a:defRPr sz="1350"/>
            </a:lvl3pPr>
            <a:lvl4pPr marL="771640" indent="0">
              <a:buNone/>
              <a:defRPr sz="1125"/>
            </a:lvl4pPr>
            <a:lvl5pPr marL="1028855" indent="0">
              <a:buNone/>
              <a:defRPr sz="1125"/>
            </a:lvl5pPr>
            <a:lvl6pPr marL="1286068" indent="0">
              <a:buNone/>
              <a:defRPr sz="1125"/>
            </a:lvl6pPr>
            <a:lvl7pPr marL="1543281" indent="0">
              <a:buNone/>
              <a:defRPr sz="1125"/>
            </a:lvl7pPr>
            <a:lvl8pPr marL="1800495" indent="0">
              <a:buNone/>
              <a:defRPr sz="1125"/>
            </a:lvl8pPr>
            <a:lvl9pPr marL="2057709" indent="0">
              <a:buNone/>
              <a:defRPr sz="1125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29.03.2021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259" y="3628492"/>
            <a:ext cx="410245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125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5217" y="4099062"/>
            <a:ext cx="4102457" cy="577364"/>
          </a:xfrm>
        </p:spPr>
        <p:txBody>
          <a:bodyPr>
            <a:normAutofit/>
          </a:bodyPr>
          <a:lstStyle>
            <a:lvl1pPr marL="0" indent="0">
              <a:buNone/>
              <a:defRPr sz="787"/>
            </a:lvl1pPr>
            <a:lvl2pPr marL="257213" indent="0">
              <a:buNone/>
              <a:defRPr sz="787"/>
            </a:lvl2pPr>
            <a:lvl3pPr marL="514427" indent="0">
              <a:buNone/>
              <a:defRPr sz="675"/>
            </a:lvl3pPr>
            <a:lvl4pPr marL="771640" indent="0">
              <a:buNone/>
              <a:defRPr sz="562"/>
            </a:lvl4pPr>
            <a:lvl5pPr marL="1028855" indent="0">
              <a:buNone/>
              <a:defRPr sz="562"/>
            </a:lvl5pPr>
            <a:lvl6pPr marL="1286068" indent="0">
              <a:buNone/>
              <a:defRPr sz="562"/>
            </a:lvl6pPr>
            <a:lvl7pPr marL="1543281" indent="0">
              <a:buNone/>
              <a:defRPr sz="562"/>
            </a:lvl7pPr>
            <a:lvl8pPr marL="1800495" indent="0">
              <a:buNone/>
              <a:defRPr sz="562"/>
            </a:lvl8pPr>
            <a:lvl9pPr marL="2057709" indent="0">
              <a:buNone/>
              <a:defRPr sz="562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0107" y="1068310"/>
            <a:ext cx="6259374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29.03.2021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78968" y="273928"/>
            <a:ext cx="1479099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525" y="273928"/>
            <a:ext cx="4670260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29.03.2021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/>
          </p:nvPr>
        </p:nvSpPr>
        <p:spPr>
          <a:xfrm>
            <a:off x="89833" y="2714634"/>
            <a:ext cx="6697809" cy="2031205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endParaRPr lang="de-DE" dirty="0"/>
          </a:p>
          <a:p>
            <a:endParaRPr lang="de-DE" dirty="0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0052" y="4826112"/>
            <a:ext cx="12957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833" y="4895776"/>
            <a:ext cx="3107370" cy="12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30" noProof="0" dirty="0"/>
              <a:t>KIT – Die Forschungsuniversität in der Helmholtz-Gemeinschaft</a:t>
            </a:r>
            <a:endParaRPr lang="en-US" sz="830" noProof="0" dirty="0"/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74146" y="1445896"/>
            <a:ext cx="6394898" cy="28511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266669" indent="0">
              <a:buFont typeface="Arial" panose="020B0604020202020204" pitchFamily="34" charset="0"/>
              <a:buNone/>
              <a:defRPr sz="1950" b="1"/>
            </a:lvl2pPr>
            <a:lvl3pPr marL="538100" indent="0">
              <a:buFont typeface="Arial" panose="020B0604020202020204" pitchFamily="34" charset="0"/>
              <a:buNone/>
              <a:defRPr sz="1950" b="1"/>
            </a:lvl3pPr>
            <a:lvl4pPr marL="804769" indent="0">
              <a:buFont typeface="Arial" panose="020B0604020202020204" pitchFamily="34" charset="0"/>
              <a:buNone/>
              <a:defRPr sz="1950" b="1"/>
            </a:lvl4pPr>
            <a:lvl5pPr marL="1076199" indent="0">
              <a:buFont typeface="Arial" panose="020B0604020202020204" pitchFamily="34" charset="0"/>
              <a:buNone/>
              <a:defRPr sz="1950" b="1"/>
            </a:lvl5pPr>
          </a:lstStyle>
          <a:p>
            <a:pPr lvl="0"/>
            <a:r>
              <a:rPr lang="de-DE" dirty="0"/>
              <a:t>Folientitel: Arial 24pt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274146" y="1967869"/>
            <a:ext cx="638823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 i="0" baseline="0"/>
            </a:lvl1pPr>
            <a:lvl2pPr marL="266669" indent="0">
              <a:buFont typeface="Arial" panose="020B0604020202020204" pitchFamily="34" charset="0"/>
              <a:buNone/>
              <a:defRPr sz="1350" b="1" i="0"/>
            </a:lvl2pPr>
            <a:lvl3pPr marL="538100" indent="0">
              <a:buFont typeface="Arial" panose="020B0604020202020204" pitchFamily="34" charset="0"/>
              <a:buNone/>
              <a:defRPr sz="1350" b="1" i="0"/>
            </a:lvl3pPr>
            <a:lvl4pPr marL="804769" indent="0">
              <a:buFont typeface="Arial" panose="020B0604020202020204" pitchFamily="34" charset="0"/>
              <a:buNone/>
              <a:defRPr sz="1350" b="1" i="0"/>
            </a:lvl4pPr>
            <a:lvl5pPr marL="1076199" indent="0">
              <a:buFont typeface="Arial" panose="020B0604020202020204" pitchFamily="34" charset="0"/>
              <a:buNone/>
              <a:defRPr sz="1350" b="1" i="0"/>
            </a:lvl5pPr>
          </a:lstStyle>
          <a:p>
            <a:pPr lvl="0"/>
            <a:r>
              <a:rPr lang="de-DE" dirty="0"/>
              <a:t>Unterzeile: Arial 16pt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5" y="359527"/>
            <a:ext cx="1633994" cy="7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107" y="1188002"/>
            <a:ext cx="6259374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2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111" y="1188009"/>
            <a:ext cx="3086815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2667" y="1188009"/>
            <a:ext cx="3086814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29.03.2021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3492674" y="1188728"/>
            <a:ext cx="3076335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111" y="1188009"/>
            <a:ext cx="3086815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29.03.2021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111" y="1188009"/>
            <a:ext cx="3074311" cy="618125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213" indent="0">
              <a:buNone/>
              <a:defRPr sz="1125" b="1"/>
            </a:lvl2pPr>
            <a:lvl3pPr marL="514427" indent="0">
              <a:buNone/>
              <a:defRPr sz="1012" b="1"/>
            </a:lvl3pPr>
            <a:lvl4pPr marL="771640" indent="0">
              <a:buNone/>
              <a:defRPr sz="900" b="1"/>
            </a:lvl4pPr>
            <a:lvl5pPr marL="1028855" indent="0">
              <a:buNone/>
              <a:defRPr sz="900" b="1"/>
            </a:lvl5pPr>
            <a:lvl6pPr marL="1286068" indent="0">
              <a:buNone/>
              <a:defRPr sz="900" b="1"/>
            </a:lvl6pPr>
            <a:lvl7pPr marL="1543281" indent="0">
              <a:buNone/>
              <a:defRPr sz="900" b="1"/>
            </a:lvl7pPr>
            <a:lvl8pPr marL="1800495" indent="0">
              <a:buNone/>
              <a:defRPr sz="900" b="1"/>
            </a:lvl8pPr>
            <a:lvl9pPr marL="2057709" indent="0">
              <a:buNone/>
              <a:defRPr sz="9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111" y="1937441"/>
            <a:ext cx="3074311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5173" y="1188009"/>
            <a:ext cx="3074311" cy="618125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213" indent="0">
              <a:buNone/>
              <a:defRPr sz="1125" b="1"/>
            </a:lvl2pPr>
            <a:lvl3pPr marL="514427" indent="0">
              <a:buNone/>
              <a:defRPr sz="1012" b="1"/>
            </a:lvl3pPr>
            <a:lvl4pPr marL="771640" indent="0">
              <a:buNone/>
              <a:defRPr sz="900" b="1"/>
            </a:lvl4pPr>
            <a:lvl5pPr marL="1028855" indent="0">
              <a:buNone/>
              <a:defRPr sz="900" b="1"/>
            </a:lvl5pPr>
            <a:lvl6pPr marL="1286068" indent="0">
              <a:buNone/>
              <a:defRPr sz="900" b="1"/>
            </a:lvl6pPr>
            <a:lvl7pPr marL="1543281" indent="0">
              <a:buNone/>
              <a:defRPr sz="900" b="1"/>
            </a:lvl7pPr>
            <a:lvl8pPr marL="1800495" indent="0">
              <a:buNone/>
              <a:defRPr sz="900" b="1"/>
            </a:lvl8pPr>
            <a:lvl9pPr marL="2057709" indent="0">
              <a:buNone/>
              <a:defRPr sz="9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5173" y="1937441"/>
            <a:ext cx="3074311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29.03.2021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3492674" y="1943110"/>
            <a:ext cx="3076335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111" y="1188009"/>
            <a:ext cx="3074311" cy="618125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213" indent="0">
              <a:buNone/>
              <a:defRPr sz="1125" b="1"/>
            </a:lvl2pPr>
            <a:lvl3pPr marL="514427" indent="0">
              <a:buNone/>
              <a:defRPr sz="1012" b="1"/>
            </a:lvl3pPr>
            <a:lvl4pPr marL="771640" indent="0">
              <a:buNone/>
              <a:defRPr sz="900" b="1"/>
            </a:lvl4pPr>
            <a:lvl5pPr marL="1028855" indent="0">
              <a:buNone/>
              <a:defRPr sz="900" b="1"/>
            </a:lvl5pPr>
            <a:lvl6pPr marL="1286068" indent="0">
              <a:buNone/>
              <a:defRPr sz="900" b="1"/>
            </a:lvl6pPr>
            <a:lvl7pPr marL="1543281" indent="0">
              <a:buNone/>
              <a:defRPr sz="900" b="1"/>
            </a:lvl7pPr>
            <a:lvl8pPr marL="1800495" indent="0">
              <a:buNone/>
              <a:defRPr sz="900" b="1"/>
            </a:lvl8pPr>
            <a:lvl9pPr marL="2057709" indent="0">
              <a:buNone/>
              <a:defRPr sz="9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111" y="1937441"/>
            <a:ext cx="3074311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5173" y="1188009"/>
            <a:ext cx="3074311" cy="618125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213" indent="0">
              <a:buNone/>
              <a:defRPr sz="1125" b="1"/>
            </a:lvl2pPr>
            <a:lvl3pPr marL="514427" indent="0">
              <a:buNone/>
              <a:defRPr sz="1012" b="1"/>
            </a:lvl3pPr>
            <a:lvl4pPr marL="771640" indent="0">
              <a:buNone/>
              <a:defRPr sz="900" b="1"/>
            </a:lvl4pPr>
            <a:lvl5pPr marL="1028855" indent="0">
              <a:buNone/>
              <a:defRPr sz="900" b="1"/>
            </a:lvl5pPr>
            <a:lvl6pPr marL="1286068" indent="0">
              <a:buNone/>
              <a:defRPr sz="900" b="1"/>
            </a:lvl6pPr>
            <a:lvl7pPr marL="1543281" indent="0">
              <a:buNone/>
              <a:defRPr sz="900" b="1"/>
            </a:lvl7pPr>
            <a:lvl8pPr marL="1800495" indent="0">
              <a:buNone/>
              <a:defRPr sz="900" b="1"/>
            </a:lvl8pPr>
            <a:lvl9pPr marL="2057709" indent="0">
              <a:buNone/>
              <a:defRPr sz="9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29.03.2021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29.03.2021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29.03.2021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6859588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70" y="296253"/>
            <a:ext cx="4882399" cy="5413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70" y="1187345"/>
            <a:ext cx="6265450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538" y="4748824"/>
            <a:ext cx="77099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900" smtClean="0"/>
            </a:lvl1pPr>
          </a:lstStyle>
          <a:p>
            <a:fld id="{6245B8D5-6333-46B0-B66F-CB871999619A}" type="datetime1">
              <a:rPr lang="de-DE" smtClean="0"/>
              <a:pPr/>
              <a:t>29.03.2021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038" y="4748824"/>
            <a:ext cx="244833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2333958" y="4741374"/>
            <a:ext cx="4230443" cy="40371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/>
              <a:t>Institut</a:t>
            </a:r>
            <a:r>
              <a:rPr lang="en-US" altLang="de-DE" sz="900" baseline="0" dirty="0"/>
              <a:t> für Angewandte Geowissenschaften (AGW), Abteilung Ingenieurgeologie</a:t>
            </a:r>
            <a:endParaRPr lang="en-US" altLang="de-DE" sz="900" dirty="0"/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80983" y="4741374"/>
            <a:ext cx="6697631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30" y="337222"/>
            <a:ext cx="1086290" cy="5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74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68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hdr="0" ftr="0"/>
  <p:txStyles>
    <p:titleStyle>
      <a:lvl1pPr algn="l" defTabSz="514427" rtl="0" eaLnBrk="1" latinLnBrk="0" hangingPunct="1">
        <a:lnSpc>
          <a:spcPct val="90000"/>
        </a:lnSpc>
        <a:spcBef>
          <a:spcPct val="0"/>
        </a:spcBef>
        <a:buNone/>
        <a:defRPr lang="en-US" sz="20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152722" indent="-152722" algn="l" defTabSz="514427" rtl="0" eaLnBrk="1" latinLnBrk="0" hangingPunct="1">
        <a:lnSpc>
          <a:spcPct val="90000"/>
        </a:lnSpc>
        <a:spcBef>
          <a:spcPts val="270"/>
        </a:spcBef>
        <a:buSzPct val="88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2775" indent="-152722" algn="l" defTabSz="514427" rtl="0" eaLnBrk="1" latinLnBrk="0" hangingPunct="1">
        <a:lnSpc>
          <a:spcPct val="90000"/>
        </a:lnSpc>
        <a:spcBef>
          <a:spcPts val="27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52831" indent="-149149" algn="l" defTabSz="505496" rtl="0" eaLnBrk="1" latinLnBrk="0" hangingPunct="1">
        <a:lnSpc>
          <a:spcPct val="90000"/>
        </a:lnSpc>
        <a:spcBef>
          <a:spcPts val="270"/>
        </a:spcBef>
        <a:buSzPct val="88000"/>
        <a:buFontTx/>
        <a:buBlip>
          <a:blip r:embed="rId1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56458" indent="-152722" algn="l" defTabSz="514427" rtl="0" eaLnBrk="1" latinLnBrk="0" hangingPunct="1">
        <a:lnSpc>
          <a:spcPct val="90000"/>
        </a:lnSpc>
        <a:spcBef>
          <a:spcPts val="270"/>
        </a:spcBef>
        <a:buSzPct val="88000"/>
        <a:buFontTx/>
        <a:buBlip>
          <a:blip r:embed="rId1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56513" indent="-149149" algn="l" defTabSz="514427" rtl="0" eaLnBrk="1" latinLnBrk="0" hangingPunct="1">
        <a:lnSpc>
          <a:spcPct val="90000"/>
        </a:lnSpc>
        <a:spcBef>
          <a:spcPts val="270"/>
        </a:spcBef>
        <a:buSzPct val="88000"/>
        <a:buFontTx/>
        <a:buBlip>
          <a:blip r:embed="rId18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674" indent="-128606" algn="l" defTabSz="51442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6pPr>
      <a:lvl7pPr marL="1671888" indent="-128606" algn="l" defTabSz="51442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7pPr>
      <a:lvl8pPr marL="1929101" indent="-128606" algn="l" defTabSz="51442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8pPr>
      <a:lvl9pPr marL="2186315" indent="-128606" algn="l" defTabSz="51442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1pPr>
      <a:lvl2pPr marL="257213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2pPr>
      <a:lvl3pPr marL="514427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3pPr>
      <a:lvl4pPr marL="771640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4pPr>
      <a:lvl5pPr marL="1028855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5pPr>
      <a:lvl6pPr marL="1286068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6pPr>
      <a:lvl7pPr marL="1543281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7pPr>
      <a:lvl8pPr marL="1800495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8pPr>
      <a:lvl9pPr marL="2057709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21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6" y="2714634"/>
            <a:ext cx="6631642" cy="2031205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74146" y="1297642"/>
            <a:ext cx="6394898" cy="800099"/>
          </a:xfrm>
        </p:spPr>
        <p:txBody>
          <a:bodyPr/>
          <a:lstStyle/>
          <a:p>
            <a:r>
              <a:rPr lang="de-DE" dirty="0">
                <a:solidFill>
                  <a:schemeClr val="tx2"/>
                </a:solidFill>
              </a:rPr>
              <a:t>Geodatenanalyse 2:</a:t>
            </a:r>
          </a:p>
          <a:p>
            <a:r>
              <a:rPr lang="de-DE" dirty="0" err="1">
                <a:solidFill>
                  <a:schemeClr val="tx2"/>
                </a:solidFill>
              </a:rPr>
              <a:t>Machine</a:t>
            </a:r>
            <a:r>
              <a:rPr lang="de-DE" dirty="0">
                <a:solidFill>
                  <a:schemeClr val="tx2"/>
                </a:solidFill>
              </a:rPr>
              <a:t> Learning und Big Data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74146" y="2030505"/>
            <a:ext cx="6388235" cy="551329"/>
          </a:xfrm>
        </p:spPr>
        <p:txBody>
          <a:bodyPr>
            <a:normAutofit/>
          </a:bodyPr>
          <a:lstStyle/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b="0" dirty="0">
                <a:solidFill>
                  <a:srgbClr val="000000"/>
                </a:solidFill>
              </a:rPr>
              <a:t>Tanja Liesch, </a:t>
            </a:r>
            <a:r>
              <a:rPr lang="de-DE" b="0">
                <a:solidFill>
                  <a:srgbClr val="000000"/>
                </a:solidFill>
              </a:rPr>
              <a:t>Gabriel Rau, XXXXX</a:t>
            </a:r>
            <a:endParaRPr lang="de-DE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59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de-DE" sz="1600" dirty="0"/>
              <a:t>Am Ende des Moduls werden die Teilnehmer in der Lage sein: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Die Programmiersprache Python für die Analyse von Datensätzen einzusetzen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Geodaten in verschiedenen Formaten zu importieren,  vorzubereiten und zu exportieren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Geodaten mit analytische und statistischen Methoden zu analysieren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Mit einem neuen Datensatz konfrontiert, selbstständig mit Python programmatisch zu arbeiten, um wertvolle Erkenntnisse zu gewinnen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Daten für eine gezielte Kommunikation zu optimal zu visualisieren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 des Moduls </a:t>
            </a:r>
          </a:p>
        </p:txBody>
      </p:sp>
    </p:spTree>
    <p:extLst>
      <p:ext uri="{BB962C8B-B14F-4D97-AF65-F5344CB8AC3E}">
        <p14:creationId xmlns:p14="http://schemas.microsoft.com/office/powerpoint/2010/main" val="368203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Clr>
                <a:schemeClr val="tx2"/>
              </a:buClr>
              <a:buNone/>
            </a:pPr>
            <a:r>
              <a:rPr lang="de-DE" sz="1600" dirty="0"/>
              <a:t>Während des Kurses: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Fragen sind jederzeit willkommen!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Wir bitten eventuelle Fehler im Kursmaterial zu melden 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Bei Problemen bitte direkt an die Dozenten wenden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Lehrevaluation am Ende des Kurses</a:t>
            </a:r>
          </a:p>
          <a:p>
            <a:pPr marL="0" indent="0">
              <a:lnSpc>
                <a:spcPct val="125000"/>
              </a:lnSpc>
              <a:buClr>
                <a:schemeClr val="tx2"/>
              </a:buClr>
              <a:buNone/>
            </a:pPr>
            <a:endParaRPr lang="de-DE" sz="1600" dirty="0"/>
          </a:p>
          <a:p>
            <a:pPr marL="0" indent="0">
              <a:lnSpc>
                <a:spcPct val="125000"/>
              </a:lnSpc>
              <a:buClr>
                <a:schemeClr val="tx2"/>
              </a:buClr>
              <a:buNone/>
            </a:pPr>
            <a:r>
              <a:rPr lang="de-DE" sz="1600" dirty="0"/>
              <a:t>Nach dem Blockkurs: 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Sprechstunde nach Absprache per E-Mail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Zusätzliche Tutorien nach Bedarf, bzw. Absprache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3811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00107" y="1188002"/>
            <a:ext cx="6259374" cy="3276422"/>
          </a:xfrm>
        </p:spPr>
        <p:txBody>
          <a:bodyPr>
            <a:normAutofit lnSpcReduction="10000"/>
          </a:bodyPr>
          <a:lstStyle/>
          <a:p>
            <a:pPr marL="266700" indent="-2667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600" b="1" dirty="0"/>
              <a:t>Anwesenheit und aktive Teilnahme an den Übungen</a:t>
            </a:r>
          </a:p>
          <a:p>
            <a:pPr marL="266700" indent="-2667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600" b="1" dirty="0"/>
              <a:t>Prüfungsaufgabe</a:t>
            </a:r>
            <a:endParaRPr lang="de-DE" sz="1400" dirty="0"/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Bearbeitung einer vorgegebenen Aufgabenstellung in </a:t>
            </a:r>
            <a:r>
              <a:rPr lang="de-DE" sz="1400" i="1" dirty="0"/>
              <a:t>Python</a:t>
            </a:r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Erstellen eines individuellen Workflows mit Code und Erklärung zur Analyse eines Geodatensatzes</a:t>
            </a:r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Dokumentation in Form eines Jupyter Notebooks mit Visualisierung und Diskussion der Ergebnisse</a:t>
            </a:r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Abgabe bis </a:t>
            </a:r>
            <a:r>
              <a:rPr lang="de-DE" sz="1400" u="sng" dirty="0"/>
              <a:t>31.05.2021</a:t>
            </a:r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Die Prüfungsaufgabe wird benotet und entspricht der Modulnote</a:t>
            </a:r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Für die Prüfungsaufgabe sind ca. 60 Stunden Arbeit veranschlagt</a:t>
            </a:r>
          </a:p>
          <a:p>
            <a:pPr marL="20002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None/>
            </a:pPr>
            <a:endParaRPr lang="de-DE" sz="1400" dirty="0"/>
          </a:p>
          <a:p>
            <a:pPr marL="20002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None/>
            </a:pPr>
            <a:r>
              <a:rPr lang="de-DE" sz="1400"/>
              <a:t>Mehr </a:t>
            </a:r>
            <a:r>
              <a:rPr lang="de-DE" sz="1400" dirty="0"/>
              <a:t>dazu </a:t>
            </a:r>
            <a:r>
              <a:rPr lang="de-DE" sz="1400"/>
              <a:t>am Freitag …</a:t>
            </a:r>
            <a:endParaRPr lang="de-DE" sz="14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Erfolgskontrolle</a:t>
            </a:r>
          </a:p>
        </p:txBody>
      </p:sp>
    </p:spTree>
    <p:extLst>
      <p:ext uri="{BB962C8B-B14F-4D97-AF65-F5344CB8AC3E}">
        <p14:creationId xmlns:p14="http://schemas.microsoft.com/office/powerpoint/2010/main" val="10693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pic>
        <p:nvPicPr>
          <p:cNvPr id="8" name="Picture 2" descr="Bildergebnis fÃ¼r vielen dank">
            <a:extLst>
              <a:ext uri="{FF2B5EF4-FFF2-40B4-BE49-F238E27FC236}">
                <a16:creationId xmlns:a16="http://schemas.microsoft.com/office/drawing/2014/main" id="{E90B51D3-804A-483E-A49A-0561F8A94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85" y="1396086"/>
            <a:ext cx="5706760" cy="23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2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7070" y="326299"/>
            <a:ext cx="5153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Profil „ Hydro- und Ingenieurgeologie“</a:t>
            </a:r>
          </a:p>
        </p:txBody>
      </p:sp>
      <p:pic>
        <p:nvPicPr>
          <p:cNvPr id="51" name="Grafik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1" y="1047112"/>
            <a:ext cx="5264150" cy="3809290"/>
          </a:xfrm>
          <a:prstGeom prst="rect">
            <a:avLst/>
          </a:prstGeom>
        </p:spPr>
      </p:pic>
      <p:sp>
        <p:nvSpPr>
          <p:cNvPr id="53" name="Abgerundetes Rechteck 52"/>
          <p:cNvSpPr/>
          <p:nvPr/>
        </p:nvSpPr>
        <p:spPr>
          <a:xfrm>
            <a:off x="714376" y="1380995"/>
            <a:ext cx="1285874" cy="2603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Abgerundetes Rechteck 53"/>
          <p:cNvSpPr/>
          <p:nvPr/>
        </p:nvSpPr>
        <p:spPr>
          <a:xfrm>
            <a:off x="714376" y="3037970"/>
            <a:ext cx="1285874" cy="2603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2039939" y="3264700"/>
            <a:ext cx="1247867" cy="2603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162038" y="67131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Stand: WS 2020-2021</a:t>
            </a:r>
          </a:p>
        </p:txBody>
      </p:sp>
    </p:spTree>
    <p:extLst>
      <p:ext uri="{BB962C8B-B14F-4D97-AF65-F5344CB8AC3E}">
        <p14:creationId xmlns:p14="http://schemas.microsoft.com/office/powerpoint/2010/main" val="38048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7070" y="326299"/>
            <a:ext cx="5153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Profil „Hydro- und Ingenieurgeologie“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8" y="1009244"/>
            <a:ext cx="5345246" cy="373958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23594" y="653688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(voraussichtlich WS 2021-2022)</a:t>
            </a:r>
          </a:p>
        </p:txBody>
      </p:sp>
    </p:spTree>
    <p:extLst>
      <p:ext uri="{BB962C8B-B14F-4D97-AF65-F5344CB8AC3E}">
        <p14:creationId xmlns:p14="http://schemas.microsoft.com/office/powerpoint/2010/main" val="99841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7070" y="326293"/>
            <a:ext cx="5153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dirty="0"/>
              <a:t>Vorstellungsrunde Kathrin </a:t>
            </a:r>
            <a:endParaRPr lang="de-DE" dirty="0"/>
          </a:p>
        </p:txBody>
      </p:sp>
      <p:pic>
        <p:nvPicPr>
          <p:cNvPr id="9" name="Picture 41" descr="Karlsruhe-Schloss-meph666-2005-Apr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813" y="2838370"/>
            <a:ext cx="2449958" cy="185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7"/>
          <a:stretch/>
        </p:blipFill>
        <p:spPr>
          <a:xfrm>
            <a:off x="3483812" y="833769"/>
            <a:ext cx="2430833" cy="1857236"/>
          </a:xfrm>
          <a:prstGeom prst="rect">
            <a:avLst/>
          </a:prstGeom>
        </p:spPr>
      </p:pic>
      <p:pic>
        <p:nvPicPr>
          <p:cNvPr id="11" name="Grafik 6">
            <a:extLst>
              <a:ext uri="{FF2B5EF4-FFF2-40B4-BE49-F238E27FC236}">
                <a16:creationId xmlns:a16="http://schemas.microsoft.com/office/drawing/2014/main" id="{DE9B2D98-326E-4C57-8820-C5D0BEE9E6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31" y="897296"/>
            <a:ext cx="1084911" cy="29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1" descr="Karlsruhe-Schloss-meph666-2005-Apr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81" y="837223"/>
            <a:ext cx="2449958" cy="185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1486456" y="854547"/>
            <a:ext cx="110799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5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5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5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5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350" b="0" dirty="0">
                <a:solidFill>
                  <a:schemeClr val="bg1"/>
                </a:solidFill>
              </a:rPr>
              <a:t>2004 - 2013</a:t>
            </a:r>
            <a:endParaRPr lang="en-GB" altLang="de-DE" sz="1350" b="0" dirty="0">
              <a:solidFill>
                <a:schemeClr val="bg1"/>
              </a:solidFill>
            </a:endParaRPr>
          </a:p>
        </p:txBody>
      </p:sp>
      <p:pic>
        <p:nvPicPr>
          <p:cNvPr id="14" name="Picture 9" descr="KITlogo_4c_frutiger">
            <a:extLst>
              <a:ext uri="{FF2B5EF4-FFF2-40B4-BE49-F238E27FC236}">
                <a16:creationId xmlns:a16="http://schemas.microsoft.com/office/drawing/2014/main" id="{2315218E-22AE-40FE-9FE3-BEC68088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67" y="2357469"/>
            <a:ext cx="707327" cy="32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9" y="2826327"/>
            <a:ext cx="2488610" cy="1864637"/>
          </a:xfrm>
          <a:prstGeom prst="rect">
            <a:avLst/>
          </a:prstGeom>
        </p:spPr>
      </p:pic>
      <p:sp>
        <p:nvSpPr>
          <p:cNvPr id="16" name="Text Box 55"/>
          <p:cNvSpPr txBox="1">
            <a:spLocks noChangeArrowheads="1"/>
          </p:cNvSpPr>
          <p:nvPr/>
        </p:nvSpPr>
        <p:spPr bwMode="auto">
          <a:xfrm>
            <a:off x="779128" y="2867980"/>
            <a:ext cx="110799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5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5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5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5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350" b="0" dirty="0">
                <a:solidFill>
                  <a:schemeClr val="bg1"/>
                </a:solidFill>
              </a:rPr>
              <a:t>2015 - 2017</a:t>
            </a:r>
            <a:endParaRPr lang="en-GB" altLang="de-DE" sz="1350" b="0" dirty="0">
              <a:solidFill>
                <a:schemeClr val="bg1"/>
              </a:solidFill>
            </a:endParaRPr>
          </a:p>
        </p:txBody>
      </p:sp>
      <p:pic>
        <p:nvPicPr>
          <p:cNvPr id="17" name="Picture 10" descr="Picture1.png">
            <a:extLst>
              <a:ext uri="{FF2B5EF4-FFF2-40B4-BE49-F238E27FC236}">
                <a16:creationId xmlns:a16="http://schemas.microsoft.com/office/drawing/2014/main" id="{D10D7636-F813-4A2A-A2DD-8E7403782F3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t="4153" r="70573" b="86230"/>
          <a:stretch>
            <a:fillRect/>
          </a:stretch>
        </p:blipFill>
        <p:spPr bwMode="auto">
          <a:xfrm>
            <a:off x="1902467" y="4301136"/>
            <a:ext cx="1292128" cy="352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55"/>
          <p:cNvSpPr txBox="1">
            <a:spLocks noChangeArrowheads="1"/>
          </p:cNvSpPr>
          <p:nvPr/>
        </p:nvSpPr>
        <p:spPr bwMode="auto">
          <a:xfrm>
            <a:off x="4257038" y="2822384"/>
            <a:ext cx="88678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5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5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5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5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350" b="0" dirty="0">
                <a:solidFill>
                  <a:schemeClr val="bg1"/>
                </a:solidFill>
              </a:rPr>
              <a:t>seit 2017</a:t>
            </a:r>
            <a:endParaRPr lang="en-GB" altLang="de-DE" sz="1350" b="0" dirty="0">
              <a:solidFill>
                <a:schemeClr val="bg1"/>
              </a:solidFill>
            </a:endParaRPr>
          </a:p>
        </p:txBody>
      </p:sp>
      <p:pic>
        <p:nvPicPr>
          <p:cNvPr id="19" name="Picture 9" descr="KITlogo_4c_frutiger">
            <a:extLst>
              <a:ext uri="{FF2B5EF4-FFF2-40B4-BE49-F238E27FC236}">
                <a16:creationId xmlns:a16="http://schemas.microsoft.com/office/drawing/2014/main" id="{2315218E-22AE-40FE-9FE3-BEC68088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124" y="4315833"/>
            <a:ext cx="707327" cy="32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5"/>
          <p:cNvSpPr txBox="1">
            <a:spLocks noChangeArrowheads="1"/>
          </p:cNvSpPr>
          <p:nvPr/>
        </p:nvSpPr>
        <p:spPr bwMode="auto">
          <a:xfrm>
            <a:off x="4682821" y="877525"/>
            <a:ext cx="56938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5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5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5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5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350" b="0" dirty="0"/>
              <a:t>2014</a:t>
            </a:r>
            <a:endParaRPr lang="en-GB" altLang="de-DE" sz="1350" b="0" dirty="0"/>
          </a:p>
        </p:txBody>
      </p:sp>
    </p:spTree>
    <p:extLst>
      <p:ext uri="{BB962C8B-B14F-4D97-AF65-F5344CB8AC3E}">
        <p14:creationId xmlns:p14="http://schemas.microsoft.com/office/powerpoint/2010/main" val="304997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7070" y="326293"/>
            <a:ext cx="5153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dirty="0"/>
              <a:t>Vorstellungsrunde Gabriel 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D6814-AC1A-4FFD-B4B7-CB65A1B0A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3" y="949863"/>
            <a:ext cx="2401906" cy="180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9E6125-F754-4D5B-A875-8AF123CE0C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16" y="955442"/>
            <a:ext cx="2694573" cy="1795850"/>
          </a:xfrm>
          <a:prstGeom prst="rect">
            <a:avLst/>
          </a:prstGeom>
        </p:spPr>
      </p:pic>
      <p:sp>
        <p:nvSpPr>
          <p:cNvPr id="8" name="Text Box 21">
            <a:extLst>
              <a:ext uri="{FF2B5EF4-FFF2-40B4-BE49-F238E27FC236}">
                <a16:creationId xmlns:a16="http://schemas.microsoft.com/office/drawing/2014/main" id="{517B1FED-DBD7-4E9D-A175-2FDF0BF4A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111" y="2482880"/>
            <a:ext cx="710451" cy="2539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4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4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4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050" b="0" dirty="0"/>
              <a:t>Bis 2002</a:t>
            </a:r>
            <a:endParaRPr lang="en-GB" altLang="de-DE" sz="1050" b="0" dirty="0"/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EEB3818B-8CDE-467A-8497-E809BEB04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794" y="2483028"/>
            <a:ext cx="906017" cy="2539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4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4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4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050" b="0" dirty="0"/>
              <a:t>2002 - 2008</a:t>
            </a:r>
            <a:endParaRPr lang="en-GB" altLang="de-DE" sz="105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3D73E4-ED61-44A0-AB7E-665C72A6A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3" y="2843472"/>
            <a:ext cx="2402956" cy="1801430"/>
          </a:xfrm>
          <a:prstGeom prst="rect">
            <a:avLst/>
          </a:prstGeom>
        </p:spPr>
      </p:pic>
      <p:pic>
        <p:nvPicPr>
          <p:cNvPr id="11" name="Picture 42" descr="Karlsruhe-Schloss-meph666-2005-Apr-22">
            <a:extLst>
              <a:ext uri="{FF2B5EF4-FFF2-40B4-BE49-F238E27FC236}">
                <a16:creationId xmlns:a16="http://schemas.microsoft.com/office/drawing/2014/main" id="{0130AE3C-E74D-4290-8A84-A39BB2130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87515" y="2843472"/>
            <a:ext cx="2694573" cy="180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1">
            <a:extLst>
              <a:ext uri="{FF2B5EF4-FFF2-40B4-BE49-F238E27FC236}">
                <a16:creationId xmlns:a16="http://schemas.microsoft.com/office/drawing/2014/main" id="{24A5C6BF-EC62-4FA5-9D1E-83163AF7D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4853" y="4362962"/>
            <a:ext cx="906017" cy="2539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4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4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4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050" b="0" dirty="0"/>
              <a:t>2008 - 2018</a:t>
            </a:r>
            <a:endParaRPr lang="en-GB" altLang="de-DE" sz="1050" b="0" dirty="0"/>
          </a:p>
        </p:txBody>
      </p:sp>
      <p:sp>
        <p:nvSpPr>
          <p:cNvPr id="13" name="Text Box 21">
            <a:extLst>
              <a:ext uri="{FF2B5EF4-FFF2-40B4-BE49-F238E27FC236}">
                <a16:creationId xmlns:a16="http://schemas.microsoft.com/office/drawing/2014/main" id="{08F829FC-9ED9-495C-AF37-4A8DBB4B5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804" y="4362962"/>
            <a:ext cx="755335" cy="2539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4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4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4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050" b="0" dirty="0"/>
              <a:t>Seit 2018</a:t>
            </a:r>
            <a:endParaRPr lang="en-GB" altLang="de-DE" sz="1050" b="0" dirty="0"/>
          </a:p>
        </p:txBody>
      </p:sp>
    </p:spTree>
    <p:extLst>
      <p:ext uri="{BB962C8B-B14F-4D97-AF65-F5344CB8AC3E}">
        <p14:creationId xmlns:p14="http://schemas.microsoft.com/office/powerpoint/2010/main" val="60216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7070" y="326293"/>
            <a:ext cx="5153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dirty="0"/>
              <a:t>Vorstellungsrunde Daniel 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1" y="2841927"/>
            <a:ext cx="2790286" cy="1859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1" y="1002834"/>
            <a:ext cx="2790286" cy="1790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1"/>
          <a:stretch/>
        </p:blipFill>
        <p:spPr>
          <a:xfrm>
            <a:off x="3398287" y="1002834"/>
            <a:ext cx="2783801" cy="1806919"/>
          </a:xfrm>
          <a:prstGeom prst="rect">
            <a:avLst/>
          </a:prstGeom>
        </p:spPr>
      </p:pic>
      <p:pic>
        <p:nvPicPr>
          <p:cNvPr id="10" name="Picture 42" descr="Karlsruhe-Schloss-meph666-2005-Apr-22">
            <a:extLst>
              <a:ext uri="{FF2B5EF4-FFF2-40B4-BE49-F238E27FC236}">
                <a16:creationId xmlns:a16="http://schemas.microsoft.com/office/drawing/2014/main" id="{0130AE3C-E74D-4290-8A84-A39BB2130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02927" y="2843471"/>
            <a:ext cx="2779162" cy="185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80290" y="100283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2008 - 2012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00664" y="1002834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0909" y="285487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2012 - 2014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0541" y="285487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Seit 2015</a:t>
            </a:r>
          </a:p>
        </p:txBody>
      </p:sp>
    </p:spTree>
    <p:extLst>
      <p:ext uri="{BB962C8B-B14F-4D97-AF65-F5344CB8AC3E}">
        <p14:creationId xmlns:p14="http://schemas.microsoft.com/office/powerpoint/2010/main" val="336084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Modulübersicht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97070" y="1136276"/>
            <a:ext cx="6399565" cy="32376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2722" indent="-152722" algn="l" defTabSz="514427" rtl="0" eaLnBrk="1" latinLnBrk="0" hangingPunct="1">
              <a:lnSpc>
                <a:spcPct val="90000"/>
              </a:lnSpc>
              <a:spcBef>
                <a:spcPts val="27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775" indent="-152722" algn="l" defTabSz="514427" rtl="0" eaLnBrk="1" latinLnBrk="0" hangingPunct="1">
              <a:lnSpc>
                <a:spcPct val="90000"/>
              </a:lnSpc>
              <a:spcBef>
                <a:spcPts val="27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831" indent="-149149" algn="l" defTabSz="505496" rtl="0" eaLnBrk="1" latinLnBrk="0" hangingPunct="1">
              <a:lnSpc>
                <a:spcPct val="90000"/>
              </a:lnSpc>
              <a:spcBef>
                <a:spcPts val="270"/>
              </a:spcBef>
              <a:buSzPct val="88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6458" indent="-152722" algn="l" defTabSz="514427" rtl="0" eaLnBrk="1" latinLnBrk="0" hangingPunct="1">
              <a:lnSpc>
                <a:spcPct val="90000"/>
              </a:lnSpc>
              <a:spcBef>
                <a:spcPts val="270"/>
              </a:spcBef>
              <a:buSzPct val="88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6513" indent="-149149" algn="l" defTabSz="514427" rtl="0" eaLnBrk="1" latinLnBrk="0" hangingPunct="1">
              <a:lnSpc>
                <a:spcPct val="90000"/>
              </a:lnSpc>
              <a:spcBef>
                <a:spcPts val="270"/>
              </a:spcBef>
              <a:buSzPct val="88000"/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674" indent="-128606" algn="l" defTabSz="51442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888" indent="-128606" algn="l" defTabSz="51442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01" indent="-128606" algn="l" defTabSz="51442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15" indent="-128606" algn="l" defTabSz="51442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25000"/>
              </a:lnSpc>
              <a:buClr>
                <a:schemeClr val="accent1"/>
              </a:buClr>
              <a:buFont typeface="Arial" panose="020B0604020202020204" pitchFamily="34" charset="0"/>
              <a:buChar char="►"/>
              <a:tabLst>
                <a:tab pos="180975" algn="l"/>
              </a:tabLst>
            </a:pPr>
            <a:r>
              <a:rPr lang="de-DE" sz="1600" dirty="0"/>
              <a:t>Das Modul </a:t>
            </a:r>
            <a:r>
              <a:rPr lang="de-DE" sz="1600" b="1" dirty="0"/>
              <a:t>Geodatenanalyse I </a:t>
            </a:r>
            <a:r>
              <a:rPr lang="de-DE" sz="1600" dirty="0"/>
              <a:t>wird dieses Jahr zum ersten Mal angeboten</a:t>
            </a:r>
          </a:p>
          <a:p>
            <a:pPr marL="268288" indent="-268288">
              <a:lnSpc>
                <a:spcPct val="125000"/>
              </a:lnSpc>
              <a:buClr>
                <a:schemeClr val="accent1"/>
              </a:buClr>
              <a:buFont typeface="Arial" panose="020B0604020202020204" pitchFamily="34" charset="0"/>
              <a:buChar char="►"/>
              <a:tabLst>
                <a:tab pos="180975" algn="l"/>
              </a:tabLst>
            </a:pPr>
            <a:r>
              <a:rPr lang="de-DE" sz="1600" dirty="0"/>
              <a:t>Inhalt ist der Einsatz der Programmiersprache </a:t>
            </a:r>
            <a:r>
              <a:rPr lang="de-DE" sz="1600" i="1" dirty="0"/>
              <a:t>Python</a:t>
            </a:r>
            <a:r>
              <a:rPr lang="de-DE" sz="1600" dirty="0"/>
              <a:t> zur statistischen Analyse und Visualisierung von Geodaten </a:t>
            </a:r>
          </a:p>
          <a:p>
            <a:pPr marL="268288" indent="-268288">
              <a:lnSpc>
                <a:spcPct val="125000"/>
              </a:lnSpc>
              <a:buClr>
                <a:schemeClr val="accent1"/>
              </a:buClr>
              <a:buFont typeface="Arial" panose="020B0604020202020204" pitchFamily="34" charset="0"/>
              <a:buChar char="►"/>
              <a:tabLst>
                <a:tab pos="180975" algn="l"/>
              </a:tabLst>
            </a:pPr>
            <a:r>
              <a:rPr lang="de-DE" sz="1600" dirty="0"/>
              <a:t>Der Kurs besteht aus einzelnen Blöcken mit Theorieteil, Übungen und Reflektion/Diskussion</a:t>
            </a:r>
          </a:p>
          <a:p>
            <a:pPr marL="268288" indent="-268288">
              <a:lnSpc>
                <a:spcPct val="125000"/>
              </a:lnSpc>
              <a:buClr>
                <a:schemeClr val="accent1"/>
              </a:buClr>
              <a:buFont typeface="Arial" panose="020B0604020202020204" pitchFamily="34" charset="0"/>
              <a:buChar char="►"/>
              <a:tabLst>
                <a:tab pos="180975" algn="l"/>
              </a:tabLst>
            </a:pPr>
            <a:r>
              <a:rPr lang="de-DE" sz="1600" dirty="0"/>
              <a:t>Grundkenntnisse in der Programmierung sind hilfreich, werden aber nicht vorausgesetzt</a:t>
            </a:r>
          </a:p>
          <a:p>
            <a:pPr marL="268288" indent="-268288">
              <a:lnSpc>
                <a:spcPct val="125000"/>
              </a:lnSpc>
              <a:buClr>
                <a:schemeClr val="accent1"/>
              </a:buClr>
              <a:buFont typeface="Arial" panose="020B0604020202020204" pitchFamily="34" charset="0"/>
              <a:buChar char="►"/>
              <a:tabLst>
                <a:tab pos="180975" algn="l"/>
              </a:tabLst>
            </a:pPr>
            <a:r>
              <a:rPr lang="de-DE" sz="1600" dirty="0"/>
              <a:t>Das Modul wird mit einer benoteten Prüfungsaufgabe abgeschlossen</a:t>
            </a:r>
          </a:p>
        </p:txBody>
      </p:sp>
    </p:spTree>
    <p:extLst>
      <p:ext uri="{BB962C8B-B14F-4D97-AF65-F5344CB8AC3E}">
        <p14:creationId xmlns:p14="http://schemas.microsoft.com/office/powerpoint/2010/main" val="403139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4AEE8C-71F9-4C39-9EFE-AD61BE68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GR: Dr. Gabriel Rau (</a:t>
            </a:r>
            <a:r>
              <a:rPr lang="en-AU" dirty="0" err="1"/>
              <a:t>oder</a:t>
            </a:r>
            <a:r>
              <a:rPr lang="en-AU" dirty="0"/>
              <a:t> Dr. Daniel Schweizer)</a:t>
            </a:r>
          </a:p>
          <a:p>
            <a:r>
              <a:rPr lang="en-AU" dirty="0"/>
              <a:t>KM: Dr. Kathrin Menberg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Wochenplan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565CC52-CB4D-4AAC-B7FB-3F2D4C4D6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46736"/>
              </p:ext>
            </p:extLst>
          </p:nvPr>
        </p:nvGraphicFramePr>
        <p:xfrm>
          <a:off x="297070" y="1365218"/>
          <a:ext cx="6037580" cy="1512443"/>
        </p:xfrm>
        <a:graphic>
          <a:graphicData uri="http://schemas.openxmlformats.org/drawingml/2006/table">
            <a:tbl>
              <a:tblPr firstRow="1" bandRow="1"/>
              <a:tblGrid>
                <a:gridCol w="652780">
                  <a:extLst>
                    <a:ext uri="{9D8B030D-6E8A-4147-A177-3AD203B41FA5}">
                      <a16:colId xmlns:a16="http://schemas.microsoft.com/office/drawing/2014/main" val="3782984778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235948648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636781160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382144202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601261064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408929428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47622907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1400083409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113036529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140220206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157544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Tag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Montag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de-DE" dirty="0"/>
                        <a:t>Dienstag</a:t>
                      </a:r>
                      <a:endParaRPr lang="en-A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Dienstag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Mittwoch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Donnerstag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Freitag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1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Block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12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Uhrzeit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08:30</a:t>
                      </a:r>
                    </a:p>
                    <a:p>
                      <a:pPr algn="ctr"/>
                      <a:r>
                        <a:rPr lang="de-DE" dirty="0"/>
                        <a:t>12:30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13:30</a:t>
                      </a:r>
                    </a:p>
                    <a:p>
                      <a:pPr algn="ctr"/>
                      <a:r>
                        <a:rPr lang="de-DE" dirty="0"/>
                        <a:t>17:30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08:30</a:t>
                      </a:r>
                    </a:p>
                    <a:p>
                      <a:pPr algn="ctr"/>
                      <a:r>
                        <a:rPr lang="de-DE" dirty="0"/>
                        <a:t>12:30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13:30</a:t>
                      </a:r>
                    </a:p>
                    <a:p>
                      <a:pPr algn="ctr"/>
                      <a:r>
                        <a:rPr lang="de-DE" dirty="0"/>
                        <a:t>17:30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08:30</a:t>
                      </a:r>
                    </a:p>
                    <a:p>
                      <a:pPr algn="ctr"/>
                      <a:r>
                        <a:rPr lang="de-DE" dirty="0"/>
                        <a:t>12:30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13:30</a:t>
                      </a:r>
                    </a:p>
                    <a:p>
                      <a:pPr algn="ctr"/>
                      <a:r>
                        <a:rPr lang="de-DE" dirty="0"/>
                        <a:t>17:30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08:30</a:t>
                      </a:r>
                    </a:p>
                    <a:p>
                      <a:pPr algn="ctr"/>
                      <a:r>
                        <a:rPr lang="de-DE" dirty="0"/>
                        <a:t>12:30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13:30</a:t>
                      </a:r>
                    </a:p>
                    <a:p>
                      <a:pPr algn="ctr"/>
                      <a:r>
                        <a:rPr lang="de-DE" dirty="0"/>
                        <a:t>17:30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08:30</a:t>
                      </a:r>
                    </a:p>
                    <a:p>
                      <a:pPr algn="ctr"/>
                      <a:r>
                        <a:rPr lang="de-DE" dirty="0"/>
                        <a:t>12:30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13:30</a:t>
                      </a:r>
                    </a:p>
                    <a:p>
                      <a:pPr algn="ctr"/>
                      <a:r>
                        <a:rPr lang="de-DE" dirty="0"/>
                        <a:t>17:30</a:t>
                      </a:r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949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Person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GR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KM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GR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KM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GR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KM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GR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KM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GR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KM</a:t>
                      </a:r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28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36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1A56EA-5933-414B-933E-2277FA60E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In der </a:t>
            </a:r>
            <a:r>
              <a:rPr lang="en-AU" dirty="0" err="1"/>
              <a:t>Realität</a:t>
            </a:r>
            <a:r>
              <a:rPr lang="en-AU" dirty="0"/>
              <a:t> </a:t>
            </a:r>
            <a:r>
              <a:rPr lang="en-AU" dirty="0" err="1"/>
              <a:t>wird</a:t>
            </a:r>
            <a:r>
              <a:rPr lang="en-AU" dirty="0"/>
              <a:t> es </a:t>
            </a:r>
            <a:r>
              <a:rPr lang="en-AU" dirty="0" err="1"/>
              <a:t>wohl</a:t>
            </a:r>
            <a:r>
              <a:rPr lang="en-AU" dirty="0"/>
              <a:t> </a:t>
            </a:r>
            <a:r>
              <a:rPr lang="en-AU" dirty="0" err="1"/>
              <a:t>etwas</a:t>
            </a:r>
            <a:r>
              <a:rPr lang="en-AU" dirty="0"/>
              <a:t> </a:t>
            </a:r>
            <a:r>
              <a:rPr lang="en-AU" dirty="0" err="1"/>
              <a:t>flexibler</a:t>
            </a:r>
            <a:r>
              <a:rPr lang="en-AU" dirty="0"/>
              <a:t> </a:t>
            </a:r>
            <a:r>
              <a:rPr lang="en-AU" dirty="0" err="1"/>
              <a:t>laufen</a:t>
            </a:r>
            <a:endParaRPr lang="en-A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29.03.2021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Tagesplan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791263-8504-4C4E-BFC0-5E2BFD06E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810283"/>
              </p:ext>
            </p:extLst>
          </p:nvPr>
        </p:nvGraphicFramePr>
        <p:xfrm>
          <a:off x="336689" y="1229010"/>
          <a:ext cx="6204388" cy="279088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45168">
                  <a:extLst>
                    <a:ext uri="{9D8B030D-6E8A-4147-A177-3AD203B41FA5}">
                      <a16:colId xmlns:a16="http://schemas.microsoft.com/office/drawing/2014/main" val="323170027"/>
                    </a:ext>
                  </a:extLst>
                </a:gridCol>
                <a:gridCol w="1063026">
                  <a:extLst>
                    <a:ext uri="{9D8B030D-6E8A-4147-A177-3AD203B41FA5}">
                      <a16:colId xmlns:a16="http://schemas.microsoft.com/office/drawing/2014/main" val="3568195661"/>
                    </a:ext>
                  </a:extLst>
                </a:gridCol>
                <a:gridCol w="1430926">
                  <a:extLst>
                    <a:ext uri="{9D8B030D-6E8A-4147-A177-3AD203B41FA5}">
                      <a16:colId xmlns:a16="http://schemas.microsoft.com/office/drawing/2014/main" val="3063295131"/>
                    </a:ext>
                  </a:extLst>
                </a:gridCol>
                <a:gridCol w="1127414">
                  <a:extLst>
                    <a:ext uri="{9D8B030D-6E8A-4147-A177-3AD203B41FA5}">
                      <a16:colId xmlns:a16="http://schemas.microsoft.com/office/drawing/2014/main" val="1805989381"/>
                    </a:ext>
                  </a:extLst>
                </a:gridCol>
                <a:gridCol w="1537854">
                  <a:extLst>
                    <a:ext uri="{9D8B030D-6E8A-4147-A177-3AD203B41FA5}">
                      <a16:colId xmlns:a16="http://schemas.microsoft.com/office/drawing/2014/main" val="3148023748"/>
                    </a:ext>
                  </a:extLst>
                </a:gridCol>
              </a:tblGrid>
              <a:tr h="2155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Block 1</a:t>
                      </a:r>
                      <a:endParaRPr lang="en-AU" sz="12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Block 2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Dauer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Aktivität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Teil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1947416281"/>
                  </a:ext>
                </a:extLst>
              </a:tr>
              <a:tr h="2155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08:30 - 08:50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13:30 - 13:50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20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Vorlesung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rowSpan="3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3746336023"/>
                  </a:ext>
                </a:extLst>
              </a:tr>
              <a:tr h="2146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08:50 - 09:30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13:50 - 14:30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40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Übung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1335272503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09:30 - 09:40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14:30 - 14:40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Reflektion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2506898876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09:40 - 09:50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14:40 - 14:50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Pause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966111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09:50 - 10:10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14:50 - 15:10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20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Vorlesung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rowSpan="3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2537603738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10:10 - 10:50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15:10 - 15:50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40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Übung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2386729369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10:50 - 11:00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15:50 - 16:00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Reflektion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3104901903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11:00 - 11:10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16:00 - 16:10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Pause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15154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11:10 - 11:30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16:10 - 16:30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20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Vorlesung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rowSpan="3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996587010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11:30 - 12:10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16:30 - 17:10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40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Übung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1621785401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12:10 - 12:20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17:10 - 17:20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Reflektion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1881104447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12:20 - 12:30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17:20 - 17:30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Pause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197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96193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5</TotalTime>
  <Words>557</Words>
  <Application>Microsoft Office PowerPoint</Application>
  <PresentationFormat>Custom</PresentationFormat>
  <Paragraphs>210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Symbol</vt:lpstr>
      <vt:lpstr>Design1</vt:lpstr>
      <vt:lpstr>PowerPoint Presentation</vt:lpstr>
      <vt:lpstr>Profil „ Hydro- und Ingenieurgeologie“</vt:lpstr>
      <vt:lpstr>Profil „Hydro- und Ingenieurgeologie“</vt:lpstr>
      <vt:lpstr>Vorstellungsrunde Kathrin </vt:lpstr>
      <vt:lpstr>Vorstellungsrunde Gabriel </vt:lpstr>
      <vt:lpstr>Vorstellungsrunde Daniel </vt:lpstr>
      <vt:lpstr>Modulübersicht</vt:lpstr>
      <vt:lpstr>Wochenplan</vt:lpstr>
      <vt:lpstr>Tagesplan</vt:lpstr>
      <vt:lpstr>Lernziele des Moduls </vt:lpstr>
      <vt:lpstr>Feedback</vt:lpstr>
      <vt:lpstr>Erfolgskontrolle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Gabriel Rau</cp:lastModifiedBy>
  <cp:revision>165</cp:revision>
  <dcterms:created xsi:type="dcterms:W3CDTF">2017-12-07T14:50:50Z</dcterms:created>
  <dcterms:modified xsi:type="dcterms:W3CDTF">2021-03-29T13:04:37Z</dcterms:modified>
</cp:coreProperties>
</file>